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1"/>
  </p:notesMasterIdLst>
  <p:sldIdLst>
    <p:sldId id="266" r:id="rId2"/>
    <p:sldId id="258" r:id="rId3"/>
    <p:sldId id="492" r:id="rId4"/>
    <p:sldId id="493" r:id="rId5"/>
    <p:sldId id="494" r:id="rId6"/>
    <p:sldId id="500" r:id="rId7"/>
    <p:sldId id="495" r:id="rId8"/>
    <p:sldId id="491" r:id="rId9"/>
    <p:sldId id="499" r:id="rId10"/>
    <p:sldId id="498" r:id="rId11"/>
    <p:sldId id="505" r:id="rId12"/>
    <p:sldId id="490" r:id="rId13"/>
    <p:sldId id="496" r:id="rId14"/>
    <p:sldId id="501" r:id="rId15"/>
    <p:sldId id="503" r:id="rId16"/>
    <p:sldId id="504" r:id="rId17"/>
    <p:sldId id="264" r:id="rId18"/>
    <p:sldId id="483" r:id="rId19"/>
    <p:sldId id="446" r:id="rId20"/>
  </p:sldIdLst>
  <p:sldSz cx="9144000" cy="6858000" type="screen4x3"/>
  <p:notesSz cx="6858000" cy="9144000"/>
  <p:embeddedFontLst>
    <p:embeddedFont>
      <p:font typeface="KoPub돋움체_Pro Bold" panose="020B0600000101010101" charset="-127"/>
      <p:bold r:id="rId22"/>
    </p:embeddedFont>
    <p:embeddedFont>
      <p:font typeface="Cambria Math" panose="02040503050406030204" pitchFamily="18" charset="0"/>
      <p:regular r:id="rId23"/>
    </p:embeddedFont>
    <p:embeddedFont>
      <p:font typeface="D2Coding" panose="020B0609020101020101" pitchFamily="49" charset="-127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26" autoAdjust="0"/>
    <p:restoredTop sz="86547" autoAdjust="0"/>
  </p:normalViewPr>
  <p:slideViewPr>
    <p:cSldViewPr snapToGrid="0">
      <p:cViewPr>
        <p:scale>
          <a:sx n="69" d="100"/>
          <a:sy n="69" d="100"/>
        </p:scale>
        <p:origin x="2312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995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판서로 설명</a:t>
            </a:r>
            <a:endParaRPr lang="en-US" altLang="ko-KR" dirty="0"/>
          </a:p>
          <a:p>
            <a:r>
              <a:rPr lang="en-US" dirty="0" err="1"/>
              <a:t>tcache</a:t>
            </a:r>
            <a:r>
              <a:rPr lang="ko-KR" altLang="en-US" dirty="0"/>
              <a:t>에 들어갈 때는 </a:t>
            </a:r>
            <a:r>
              <a:rPr lang="en-US" altLang="ko-KR" dirty="0"/>
              <a:t>reverse order</a:t>
            </a:r>
            <a:r>
              <a:rPr lang="ko-KR" altLang="en-US" dirty="0"/>
              <a:t>로 들어간다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706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8762C-038E-FDEB-F8FC-40E514D72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4A08BD-ECA1-AD5A-10AD-322BF06517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58DF9B-BF73-BD17-7054-18975D2E6D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판서로 설명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1AC35-39B5-D57D-96C0-7FB26392E7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437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A4606-CE82-849A-5110-50642A290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B26BB5-59D1-B43F-AAF6-0B411972BF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73C0E9-B9CC-86BA-B0AE-59EA2E059D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86659-E7B8-07B6-18AA-0F1DEE6648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456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Side note: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reverse into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702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702D1-F21E-470B-8425-1B0D14013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A68601-F6C2-2828-B5F1-5620F23FDC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A1755A-A5D8-BF1E-5DF3-A542C60CDC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Side note: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reverse into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68072B-BA3D-B6B8-590C-4B70D29A26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247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F0DC47-DC0D-31E7-4D2C-7A52CCD7D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102263-3F44-BEB6-4C41-C71D1BB1D4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DE7E7A-AA2D-9E30-0280-4513B358AC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Side note: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reverse into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828BF-4E57-2FEF-E9ED-DE2907DF5D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600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/ </a:t>
            </a:r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Unsortedbin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2025.11.14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82A2D-600C-3688-6CAE-282942330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FE4E7E-E625-4911-493E-5F8CA48DD7B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E0E30C-7FDA-0066-1407-FF4F56E4BE5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Corrupted Chunk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BCD383-55E1-E2D9-BC2A-40BD0EFE060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9A42FC-88D7-551C-D53D-CBEE9B6CDBA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_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int_malloc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D806B13-C5D1-42E1-B568-0705023BBC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CA5061-6A35-B55C-FB7E-36E3D2F35A50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할당되는 청크의 크기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=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이전 청크 크기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431762-46F3-C424-1171-356F01F82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481" y="2592173"/>
            <a:ext cx="8111038" cy="180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443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C5FD2-61D7-42A3-051C-DA21DB22F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C8D529-1A56-7E1B-8DF7-584D91B6615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Unsorted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0C6F7-49C1-C7FE-4424-063BD593221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Corrupted Chunk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53717C-5403-07D7-B265-99EECE7C4A9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55C8C3-1D92-6475-D601-8234ABF4CA7A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_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int_malloc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17B20A-BC84-7DD4-6B7C-4D86EA7AEAD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ED29C7-0FEE-DFEB-1161-C9406FC35F86}"/>
              </a:ext>
            </a:extLst>
          </p:cNvPr>
          <p:cNvSpPr txBox="1"/>
          <p:nvPr/>
        </p:nvSpPr>
        <p:spPr>
          <a:xfrm>
            <a:off x="1440000" y="544814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이것들 전부 통과 필요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이후에도 더 있음</a:t>
            </a:r>
            <a:endParaRPr lang="en-US" altLang="ko-KR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43B874-5B65-BA73-669E-99C6BFC45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86" y="2029368"/>
            <a:ext cx="7766228" cy="330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25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960C5-5D61-51BB-1AD7-3D1DF0275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19805F-E19B-5A74-7A9D-29E5CC628D47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Dup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2D8F3-1FD1-ED2C-3D0E-850B8AB5361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DAE806-CC24-672D-6CB8-E782AA369F47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630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2B196-8738-219E-B1DC-88F747B26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D70933-2649-455E-03D8-B9DF2845FDC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Dup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6E7895-ED6D-5A55-95F6-C2BC31FBE45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93FF53-CEAF-2791-E46E-F02686450F5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205039-9A1D-DC9B-FC26-C1AFFACCF89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FFCC138-DE1F-E8AD-7B2C-A9E427BB4090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41280A-C3FE-9012-74E6-388B9D9CAA3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UaF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같은 게 있으면 사실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더 편함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D6C897-1041-0449-2D42-9F471DF291E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Double 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만 있을 때 사용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CC2FE40-C297-ADE5-85F9-36D858398CC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→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A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D417061-ACF3-1385-882A-3689AE3C54B0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free(A); free(B); free(A);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6131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80AA6-A56F-E461-B08A-524FE1014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39BED4-B34F-1DC6-D05C-EE18DEE2EB2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1DF746-6C11-AA38-380B-43597DEC787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reverse into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79885E-6710-20E2-19CC-594FB06A271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A791A4-04AC-4B2D-C2F9-9021BF631746}"/>
              </a:ext>
            </a:extLst>
          </p:cNvPr>
          <p:cNvSpPr txBox="1"/>
          <p:nvPr/>
        </p:nvSpPr>
        <p:spPr>
          <a:xfrm>
            <a:off x="360000" y="6190223"/>
            <a:ext cx="8783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https://github.com/shellphish/how2heap/blob/master/glibc_2.35/fastbin_reverse_into_tcache.c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21A6EC-1AC2-B4E4-BC40-519EFAED7BB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44BB37-2BDA-3F64-91F9-FA2475503130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AAR/AAW 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회 가능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UaF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EA3F34-EE45-9FA1-5E56-5643FFF5CFC0}"/>
              </a:ext>
            </a:extLst>
          </p:cNvPr>
          <p:cNvSpPr txBox="1"/>
          <p:nvPr/>
        </p:nvSpPr>
        <p:spPr>
          <a:xfrm>
            <a:off x="1439999" y="2880000"/>
            <a:ext cx="705199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(7) fill</a:t>
            </a: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Setup size chunk at (target-0x8)</a:t>
            </a: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Make </a:t>
            </a:r>
            <a:r>
              <a:rPr lang="en-US" altLang="ko-KR" sz="2400" b="1" u="sng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6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fastbin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entries and modify the last one to point to (target)</a:t>
            </a: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Flush 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(7)</a:t>
            </a: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Malloc will load 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fastbin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entries </a:t>
            </a:r>
            <a:r>
              <a:rPr lang="en-US" altLang="ko-KR" sz="2400" b="1" u="sng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 reverse order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, our target being the first.</a:t>
            </a:r>
          </a:p>
        </p:txBody>
      </p:sp>
    </p:spTree>
    <p:extLst>
      <p:ext uri="{BB962C8B-B14F-4D97-AF65-F5344CB8AC3E}">
        <p14:creationId xmlns:p14="http://schemas.microsoft.com/office/powerpoint/2010/main" val="4276377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192E8-BDF2-3E0F-5DEA-369BF93AA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6506CD-9D51-2289-9FF8-E5EA239E5D6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DB5ECE-301C-468A-DD67-8280854AFE8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dup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C35522-BD75-9E43-B6F8-4F5A20869CE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2CD31C8-41E3-17BE-278C-3572A08B69D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9315F2-10C8-6274-7DCF-FD15749BA84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AAR/AAW 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회 가능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Double Free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E20ADA-46E6-E67B-EEED-1C4C12D7B291}"/>
              </a:ext>
            </a:extLst>
          </p:cNvPr>
          <p:cNvSpPr txBox="1"/>
          <p:nvPr/>
        </p:nvSpPr>
        <p:spPr>
          <a:xfrm>
            <a:off x="1439999" y="2880000"/>
            <a:ext cx="70519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(7) fill</a:t>
            </a:r>
          </a:p>
          <a:p>
            <a:pPr marL="342900" indent="-342900">
              <a:buAutoNum type="arabicPeriod"/>
            </a:pP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Fastbin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dup</a:t>
            </a:r>
          </a:p>
          <a:p>
            <a:pPr lvl="1"/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7 </a:t>
            </a: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→ 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8 </a:t>
            </a: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→ 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7 </a:t>
            </a: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← 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…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Tache(7) flush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Next time we malloc, we get 7 as allocated and</a:t>
            </a:r>
            <a:b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</a:b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[3] </a:t>
            </a: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→ 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8 </a:t>
            </a: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→ 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7 </a:t>
            </a: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→ 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8 </a:t>
            </a: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← 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… as 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Chage the next* as we have 7</a:t>
            </a:r>
            <a:r>
              <a:rPr lang="en-US" altLang="ko-KR" sz="2400" baseline="300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chunk!</a:t>
            </a:r>
          </a:p>
        </p:txBody>
      </p:sp>
    </p:spTree>
    <p:extLst>
      <p:ext uri="{BB962C8B-B14F-4D97-AF65-F5344CB8AC3E}">
        <p14:creationId xmlns:p14="http://schemas.microsoft.com/office/powerpoint/2010/main" val="2214830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20F98F-CB87-EE9B-58EA-0ECE73A48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E17DAE-BEA4-57BE-72B7-B158445AF5D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E34939-28A1-8881-880A-F639AECA114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house of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botcake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7372A0-21B5-1D66-1F2A-061EA36256B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C7F86B6-9AF4-C717-274C-008B36FA62E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4D4D37-352F-F761-A055-2768A73509B6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AAR/AAW 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회 가능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63739B-C799-A845-0BEA-75FB88CBE446}"/>
              </a:ext>
            </a:extLst>
          </p:cNvPr>
          <p:cNvSpPr txBox="1"/>
          <p:nvPr/>
        </p:nvSpPr>
        <p:spPr>
          <a:xfrm>
            <a:off x="360000" y="6190223"/>
            <a:ext cx="8783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github.com/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shellphish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/how2heap/blob/master/glibc_2.35/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house_of_botcake.c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87C1C8-B3DE-BEFD-E4E9-3FED2D6D37F6}"/>
              </a:ext>
            </a:extLst>
          </p:cNvPr>
          <p:cNvSpPr txBox="1"/>
          <p:nvPr/>
        </p:nvSpPr>
        <p:spPr>
          <a:xfrm>
            <a:off x="1439999" y="2880000"/>
            <a:ext cx="70519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(7) fill</a:t>
            </a:r>
          </a:p>
          <a:p>
            <a:pPr marL="342900" indent="-3429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Two 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unsortedbin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(7, 8) which will coalesce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Free </a:t>
            </a:r>
            <a:r>
              <a:rPr lang="en-US" altLang="ko-KR" sz="2400" b="1" u="sng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Double</a:t>
            </a: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free</a:t>
            </a:r>
            <a:r>
              <a:rPr lang="ko-KR" altLang="en-US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chunk 8</a:t>
            </a:r>
            <a:b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</a:b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Now, chunk 8 is in unsorted and 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Change next* of 8 by allocating chunks that will use </a:t>
            </a:r>
            <a:r>
              <a:rPr lang="en-US" altLang="ko-KR" sz="240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up unsorted bin</a:t>
            </a: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2400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85609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2025.11.14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E7D755-035B-142B-686D-FB329A4189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AE52661-ACB5-2D12-C2B5-9A3EDC9A55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069D65-92E6-E815-BDCF-EF927E015F2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D29C32-B39D-0B5B-8028-36AC1C4E578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941658-D6E8-FC38-4AD5-FA6EC17BBFF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187E394-2379-DB2F-9774-2D7D63A71E2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AE3295-4F52-95A8-5A94-D397CC875FF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Fast, Unsorted bins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F492B-2031-9548-4861-9EA46D7FE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381D71-0CC5-CE41-DB2D-05BC5C026B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Bins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19DB4-0096-3B82-F908-988F88ED273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Recap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29C034-386E-0F17-4002-EC73701B9FB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88BC2E-8A86-7D2C-F0DD-E8398AEA59D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B219C07-19E7-2F24-1D23-BDD6F02273DA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29B81C4-DC1E-AC38-801A-EFCA711F508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594DF48-8156-21FF-B35A-D65843B7D83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63B0BD-27B3-2E99-D7DE-064C31C2B43B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(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 &gt; small/large bin &gt; unsorted bin &gt; miss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5017A7-3D6E-E6D9-E929-1BF37B94598F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(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 &gt; unsorted bin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6EFD519-F5BD-93AE-2622-2A830DA9290C}"/>
              </a:ext>
            </a:extLst>
          </p:cNvPr>
          <p:cNvSpPr txBox="1"/>
          <p:nvPr/>
        </p:nvSpPr>
        <p:spPr>
          <a:xfrm>
            <a:off x="360000" y="6190223"/>
            <a:ext cx="511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2.35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에서는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calloc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realloc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사용하지 않는다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870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07112-2867-92A8-B173-2C24323E7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DDC99D-E4CB-64F6-A49D-7CB80E6ED9F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B83F0E-2DD6-F846-7F2F-47138326AEF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EFA66E-4B70-51D1-99BF-6BEBFE56720C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D8947FB-CDD6-F569-E880-34F858769C3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30AB43D-1A8C-C514-7936-2C907614D85C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694975-17AF-AEDD-A6E3-08A2DDECD14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Size (metadata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포함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CE6746-ABF3-38A4-03FE-22E0EE9FD87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Singly Linked List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210259-4A2C-4D02-FEA2-F5238FC2B7C3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One bin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4B3EF2-9C39-9423-E2F0-AAD7D16F1FC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less than 0x90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AB803B6-A68E-74AA-894D-CA2E09CF7F9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 doubly linked list yet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A608454-D5FD-69FB-F711-AB95348C8E80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e.g. 0x20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0x70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0x30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0x40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…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5974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FE8FD-75AE-507B-0F87-B3EB50E02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DFD489-0E03-8FB1-471F-93D4A65180A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8409B6-7694-9209-294F-5951AE5BB6B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424006-C0DC-4ECE-B755-BB5BD6805BC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3AE8707-3311-68D5-1D92-73F2D5373F9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CC4D636-53BF-227D-0F97-9EE936EDE6D2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5" name="그룹 2">
              <a:extLst>
                <a:ext uri="{FF2B5EF4-FFF2-40B4-BE49-F238E27FC236}">
                  <a16:creationId xmlns:a16="http://schemas.microsoft.com/office/drawing/2014/main" id="{C6DB18AD-81AE-BE54-E7A6-BF7E0FCFD2A1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664775"/>
              <a:chOff x="1260000" y="2520000"/>
              <a:chExt cx="7883998" cy="1664775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61CCE60-D3D8-C2F2-599F-10E73F3396DE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Base) 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tcache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is used up</a:t>
                </a:r>
                <a:endPara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2C820A7A-209C-E8F9-6EA4-5EE26C418419}"/>
                      </a:ext>
                    </a:extLst>
                  </p:cNvPr>
                  <p:cNvSpPr txBox="1"/>
                  <p:nvPr/>
                </p:nvSpPr>
                <p:spPr>
                  <a:xfrm>
                    <a:off x="1260000" y="3600000"/>
                    <a:ext cx="7883998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3200" dirty="0">
                        <a:solidFill>
                          <a:schemeClr val="bg1"/>
                        </a:solidFill>
                        <a:latin typeface="KoPub돋움체_Pro Bold" panose="00000800000000000000" pitchFamily="50" charset="-127"/>
                        <a:ea typeface="KoPub돋움체_Pro Bold" panose="00000800000000000000" pitchFamily="50" charset="-127"/>
                        <a:cs typeface="Cascadia Mono SemiBold" panose="020B0609020000020004" pitchFamily="49" charset="0"/>
                      </a:rPr>
                      <a:t>Case 1) size </a:t>
                    </a:r>
                    <a14:m>
                      <m:oMath xmlns:m="http://schemas.openxmlformats.org/officeDocument/2006/math">
                        <m:r>
                          <a:rPr lang="en-US" altLang="ko-KR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scadia Mono SemiBold" panose="020B0609020000020004" pitchFamily="49" charset="0"/>
                          </a:rPr>
                          <m:t>∈</m:t>
                        </m:r>
                      </m:oMath>
                    </a14:m>
                    <a:r>
                      <a:rPr lang="en-US" altLang="ko-KR" sz="3200" dirty="0">
                        <a:solidFill>
                          <a:schemeClr val="bg1"/>
                        </a:solidFill>
                        <a:latin typeface="KoPub돋움체_Pro Bold" panose="00000800000000000000" pitchFamily="50" charset="-127"/>
                        <a:ea typeface="KoPub돋움체_Pro Bold" panose="00000800000000000000" pitchFamily="50" charset="-127"/>
                        <a:cs typeface="Cascadia Mono SemiBold" panose="020B0609020000020004" pitchFamily="49" charset="0"/>
                      </a:rPr>
                      <a:t> </a:t>
                    </a:r>
                    <a:r>
                      <a:rPr lang="en-US" altLang="ko-KR" sz="3200" dirty="0" err="1">
                        <a:solidFill>
                          <a:schemeClr val="bg1"/>
                        </a:solidFill>
                        <a:latin typeface="KoPub돋움체_Pro Bold" panose="00000800000000000000" pitchFamily="50" charset="-127"/>
                        <a:ea typeface="KoPub돋움체_Pro Bold" panose="00000800000000000000" pitchFamily="50" charset="-127"/>
                        <a:cs typeface="Cascadia Mono SemiBold" panose="020B0609020000020004" pitchFamily="49" charset="0"/>
                      </a:rPr>
                      <a:t>fastbin</a:t>
                    </a:r>
                    <a:r>
                      <a:rPr lang="en-US" altLang="ko-KR" sz="3200" dirty="0">
                        <a:solidFill>
                          <a:schemeClr val="bg1"/>
                        </a:solidFill>
                        <a:latin typeface="KoPub돋움체_Pro Bold" panose="00000800000000000000" pitchFamily="50" charset="-127"/>
                        <a:ea typeface="KoPub돋움체_Pro Bold" panose="00000800000000000000" pitchFamily="50" charset="-127"/>
                        <a:cs typeface="Cascadia Mono SemiBold" panose="020B0609020000020004" pitchFamily="49" charset="0"/>
                      </a:rPr>
                      <a:t> range</a:t>
                    </a:r>
                    <a:endPara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endParaRPr>
                  </a:p>
                </p:txBody>
              </p:sp>
            </mc:Choice>
            <mc:Fallback xmlns=""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2C820A7A-209C-E8F9-6EA4-5EE26C41841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60000" y="3600000"/>
                    <a:ext cx="7883998" cy="584775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2011" t="-13542" b="-3333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ACC71476-F4BA-4EB0-05DD-E6A84F006126}"/>
                    </a:ext>
                  </a:extLst>
                </p:cNvPr>
                <p:cNvSpPr txBox="1"/>
                <p:nvPr/>
              </p:nvSpPr>
              <p:spPr>
                <a:xfrm>
                  <a:off x="1260000" y="450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Case 2) size </a:t>
                  </a:r>
                  <a14:m>
                    <m:oMath xmlns:m="http://schemas.openxmlformats.org/officeDocument/2006/math">
                      <m:r>
                        <a:rPr lang="en-US" altLang="ko-KR" sz="3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scadia Mono SemiBold" panose="020B0609020000020004" pitchFamily="49" charset="0"/>
                        </a:rPr>
                        <m:t>∉</m:t>
                      </m:r>
                    </m:oMath>
                  </a14:m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 </a:t>
                  </a:r>
                  <a:r>
                    <a:rPr lang="en-US" altLang="ko-KR" sz="3200" dirty="0" err="1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fastbin</a:t>
                  </a:r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 range</a:t>
                  </a:r>
                  <a:endPara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ACC71476-F4BA-4EB0-05DD-E6A84F00612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0000" y="4500000"/>
                  <a:ext cx="7883998" cy="584775"/>
                </a:xfrm>
                <a:prstGeom prst="rect">
                  <a:avLst/>
                </a:prstGeom>
                <a:blipFill>
                  <a:blip r:embed="rId4"/>
                  <a:stretch>
                    <a:fillRect l="-2011" t="-13542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932547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DF3E3-AA4A-61BB-9378-262F76FB5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049C35-3AA4-BE5A-39AB-6C43EAFAEAA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090FAE-A23A-18FF-C24C-B1C443BBDB1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B4A358-4D51-106F-46C9-211F9331005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CE8011C-42FC-8C05-B2C3-554B314BAA7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0AFD3C5-8BBF-620D-8B8E-4DFA7477888C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5C34D36-4942-819A-A4F9-0363B58E75B6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28A0FEF-F32C-1C1A-21E0-77339D8601F8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Base) 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tcache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is filled up</a:t>
                </a:r>
                <a:endPara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3B7977E1-6D58-5BFE-D48E-5A78BC297938}"/>
                      </a:ext>
                    </a:extLst>
                  </p:cNvPr>
                  <p:cNvSpPr txBox="1"/>
                  <p:nvPr/>
                </p:nvSpPr>
                <p:spPr>
                  <a:xfrm>
                    <a:off x="1260000" y="3600000"/>
                    <a:ext cx="7883998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3200" dirty="0">
                        <a:solidFill>
                          <a:schemeClr val="bg1"/>
                        </a:solidFill>
                        <a:latin typeface="KoPub돋움체_Pro Bold" panose="00000800000000000000" pitchFamily="50" charset="-127"/>
                        <a:ea typeface="KoPub돋움체_Pro Bold" panose="00000800000000000000" pitchFamily="50" charset="-127"/>
                        <a:cs typeface="Cascadia Mono SemiBold" panose="020B0609020000020004" pitchFamily="49" charset="0"/>
                      </a:rPr>
                      <a:t>Case 1) size </a:t>
                    </a:r>
                    <a14:m>
                      <m:oMath xmlns:m="http://schemas.openxmlformats.org/officeDocument/2006/math">
                        <m:r>
                          <a:rPr lang="en-US" altLang="ko-KR" sz="3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scadia Mono SemiBold" panose="020B0609020000020004" pitchFamily="49" charset="0"/>
                          </a:rPr>
                          <m:t>∈</m:t>
                        </m:r>
                      </m:oMath>
                    </a14:m>
                    <a:r>
                      <a:rPr lang="en-US" altLang="ko-KR" sz="3200" dirty="0">
                        <a:solidFill>
                          <a:schemeClr val="bg1"/>
                        </a:solidFill>
                        <a:latin typeface="KoPub돋움체_Pro Bold" panose="00000800000000000000" pitchFamily="50" charset="-127"/>
                        <a:ea typeface="KoPub돋움체_Pro Bold" panose="00000800000000000000" pitchFamily="50" charset="-127"/>
                        <a:cs typeface="Cascadia Mono SemiBold" panose="020B0609020000020004" pitchFamily="49" charset="0"/>
                      </a:rPr>
                      <a:t> </a:t>
                    </a:r>
                    <a:r>
                      <a:rPr lang="en-US" altLang="ko-KR" sz="3200" dirty="0" err="1">
                        <a:solidFill>
                          <a:schemeClr val="bg1"/>
                        </a:solidFill>
                        <a:latin typeface="KoPub돋움체_Pro Bold" panose="00000800000000000000" pitchFamily="50" charset="-127"/>
                        <a:ea typeface="KoPub돋움체_Pro Bold" panose="00000800000000000000" pitchFamily="50" charset="-127"/>
                        <a:cs typeface="Cascadia Mono SemiBold" panose="020B0609020000020004" pitchFamily="49" charset="0"/>
                      </a:rPr>
                      <a:t>fastbin</a:t>
                    </a:r>
                    <a:r>
                      <a:rPr lang="en-US" altLang="ko-KR" sz="3200" dirty="0">
                        <a:solidFill>
                          <a:schemeClr val="bg1"/>
                        </a:solidFill>
                        <a:latin typeface="KoPub돋움체_Pro Bold" panose="00000800000000000000" pitchFamily="50" charset="-127"/>
                        <a:ea typeface="KoPub돋움체_Pro Bold" panose="00000800000000000000" pitchFamily="50" charset="-127"/>
                        <a:cs typeface="Cascadia Mono SemiBold" panose="020B0609020000020004" pitchFamily="49" charset="0"/>
                      </a:rPr>
                      <a:t> range</a:t>
                    </a:r>
                    <a:endPara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endParaRPr>
                  </a:p>
                </p:txBody>
              </p:sp>
            </mc:Choice>
            <mc:Fallback xmlns=""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3B7977E1-6D58-5BFE-D48E-5A78BC29793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60000" y="3600000"/>
                    <a:ext cx="7883998" cy="584775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2011" t="-13542" b="-3333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A8C6200B-B27C-7B42-86BB-18552B0C5B91}"/>
                    </a:ext>
                  </a:extLst>
                </p:cNvPr>
                <p:cNvSpPr txBox="1"/>
                <p:nvPr/>
              </p:nvSpPr>
              <p:spPr>
                <a:xfrm>
                  <a:off x="1260000" y="450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Case 2) size </a:t>
                  </a:r>
                  <a14:m>
                    <m:oMath xmlns:m="http://schemas.openxmlformats.org/officeDocument/2006/math">
                      <m:r>
                        <a:rPr lang="en-US" altLang="ko-KR" sz="32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scadia Mono SemiBold" panose="020B0609020000020004" pitchFamily="49" charset="0"/>
                        </a:rPr>
                        <m:t>∉</m:t>
                      </m:r>
                    </m:oMath>
                  </a14:m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 </a:t>
                  </a:r>
                  <a:r>
                    <a:rPr lang="en-US" altLang="ko-KR" sz="3200" dirty="0" err="1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fastbin</a:t>
                  </a:r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 range</a:t>
                  </a:r>
                  <a:endPara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endParaRPr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A8C6200B-B27C-7B42-86BB-18552B0C5B9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60000" y="4500000"/>
                  <a:ext cx="7883998" cy="584775"/>
                </a:xfrm>
                <a:prstGeom prst="rect">
                  <a:avLst/>
                </a:prstGeom>
                <a:blipFill>
                  <a:blip r:embed="rId4"/>
                  <a:stretch>
                    <a:fillRect l="-2011" t="-13542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433035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247BA-A41C-F7BC-151E-9611AA6AE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A77A9E-B1D1-4A67-9386-B8962382F1E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Unsortedbin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9C21C6-A318-4950-854E-AFF751183D0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967A11-33BB-A3DF-072A-1A7580C07C0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FC8E957-3A55-6513-0A96-A5DA625FC0B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AF713EA-A21B-FD02-401A-DB2C237A2667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B1AD705-F096-945C-F541-77E4B57B469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큰 크기의 청크들이 들어감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F17C927-4017-7CF5-DD48-3472A85A5DD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Coalesce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통해 효율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up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9BF4A6-F92C-20EA-CD26-32323167292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필요한 경우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chunk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split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F53088D-7C57-2006-5537-57C04E26745A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남은 청크는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small/large bin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들어간다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2459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15DCC-8F4F-9E2D-E478-1320D3754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8415B7B-79AF-9FA6-02EF-D6894748E163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0FF220-E02A-F973-845A-17485EB02F61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 –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1A5917-29EC-7ED9-8597-5B992D80C13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576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BB07FB-BBE3-16C0-85A8-A38A67425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F2B3F2-BD53-7B5D-A8F2-BD83BA5184D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FB2100-1173-66D4-5266-888EFE996D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Double 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423473-1099-0CC4-77C5-56F8ACE52DB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F51CC6-56F3-B3F1-54D0-7671925A2AD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61BBF-4899-5F9E-061A-AA7FCD947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258" y="2424884"/>
            <a:ext cx="8755484" cy="25174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1B78155-C571-47B4-4ABD-1822B35EF18B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이전 청크만 확인한다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424414-3435-6BF6-9A2B-79C8602B875D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_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int_free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306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2178</TotalTime>
  <Words>695</Words>
  <Application>Microsoft Office PowerPoint</Application>
  <PresentationFormat>On-screen Show (4:3)</PresentationFormat>
  <Paragraphs>152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Calibri Light</vt:lpstr>
      <vt:lpstr>Times New Roman</vt:lpstr>
      <vt:lpstr>맑은 고딕</vt:lpstr>
      <vt:lpstr>KoPub돋움체_Pro Bold</vt:lpstr>
      <vt:lpstr>D2Coding</vt:lpstr>
      <vt:lpstr>Calibri</vt:lpstr>
      <vt:lpstr>Arial</vt:lpstr>
      <vt:lpstr>Cambria Math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389</cp:revision>
  <dcterms:created xsi:type="dcterms:W3CDTF">2025-07-26T06:54:06Z</dcterms:created>
  <dcterms:modified xsi:type="dcterms:W3CDTF">2025-11-14T03:31:14Z</dcterms:modified>
</cp:coreProperties>
</file>

<file path=docProps/thumbnail.jpeg>
</file>